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8B56"/>
    <a:srgbClr val="FFFFCC"/>
    <a:srgbClr val="3F6228"/>
    <a:srgbClr val="408E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2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0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13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97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3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7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43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08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85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5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71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C5075-8EBF-4563-ADF2-B495FCE77FDE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0B02B-0FD9-4B67-BA17-E9345173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03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5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4.jpeg"/><Relationship Id="rId2" Type="http://schemas.openxmlformats.org/officeDocument/2006/relationships/hyperlink" Target="https://eu-mace.eu/" TargetMode="Externa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ouée 21"/>
          <p:cNvSpPr/>
          <p:nvPr/>
        </p:nvSpPr>
        <p:spPr>
          <a:xfrm>
            <a:off x="6574393" y="235019"/>
            <a:ext cx="5400000" cy="5400000"/>
          </a:xfrm>
          <a:prstGeom prst="donut">
            <a:avLst>
              <a:gd name="adj" fmla="val 4946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397909"/>
            <a:ext cx="12192000" cy="46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fr-FR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 @ </a:t>
            </a:r>
            <a:r>
              <a:rPr lang="fr-FR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https://eu-mace.eu</a:t>
            </a:r>
            <a:r>
              <a:rPr lang="fr-FR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LinkedIn: </a:t>
            </a:r>
            <a:r>
              <a:rPr lang="fr-FR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fr-FR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fr-FR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lang="fr-FR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-action-</a:t>
            </a:r>
            <a:r>
              <a:rPr lang="fr-FR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eu-mace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40" y="6417159"/>
            <a:ext cx="1008300" cy="45831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702" y="6438564"/>
            <a:ext cx="1761423" cy="369538"/>
          </a:xfrm>
          <a:prstGeom prst="rect">
            <a:avLst/>
          </a:prstGeom>
        </p:spPr>
      </p:pic>
      <p:sp>
        <p:nvSpPr>
          <p:cNvPr id="11" name="Pentagone 10"/>
          <p:cNvSpPr/>
          <p:nvPr/>
        </p:nvSpPr>
        <p:spPr>
          <a:xfrm>
            <a:off x="0" y="80531"/>
            <a:ext cx="7838105" cy="6267098"/>
          </a:xfrm>
          <a:prstGeom prst="homePlate">
            <a:avLst>
              <a:gd name="adj" fmla="val 27974"/>
            </a:avLst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rgbClr val="358B56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06557"/>
            <a:ext cx="62443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Cost Action EU-MACE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562" y="5184245"/>
            <a:ext cx="1948964" cy="1317872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81266" y="2041668"/>
            <a:ext cx="721704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700" u="sng" dirty="0" err="1">
                <a:latin typeface="Arial "/>
              </a:rPr>
              <a:t>Build</a:t>
            </a:r>
            <a:r>
              <a:rPr lang="fr-FR" sz="1700" u="sng" dirty="0">
                <a:latin typeface="Arial "/>
              </a:rPr>
              <a:t> </a:t>
            </a:r>
            <a:r>
              <a:rPr lang="fr-FR" sz="1700" u="sng" dirty="0" err="1">
                <a:latin typeface="Arial "/>
              </a:rPr>
              <a:t>your</a:t>
            </a:r>
            <a:r>
              <a:rPr lang="fr-FR" sz="1700" u="sng" dirty="0">
                <a:latin typeface="Arial "/>
              </a:rPr>
              <a:t> network </a:t>
            </a:r>
            <a:r>
              <a:rPr lang="fr-FR" sz="1700" dirty="0">
                <a:latin typeface="Arial "/>
              </a:rPr>
              <a:t>: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700" dirty="0">
                <a:latin typeface="Arial "/>
              </a:rPr>
              <a:t>MAP to MAP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Arial "/>
              </a:rPr>
              <a:t>Materials Science </a:t>
            </a:r>
            <a:r>
              <a:rPr lang="fr-FR" sz="1700" dirty="0" err="1">
                <a:latin typeface="Arial "/>
              </a:rPr>
              <a:t>Researchers</a:t>
            </a:r>
            <a:r>
              <a:rPr lang="fr-FR" sz="1700" dirty="0">
                <a:latin typeface="Arial "/>
              </a:rPr>
              <a:t> (</a:t>
            </a:r>
            <a:r>
              <a:rPr lang="fr-FR" sz="1700" dirty="0" err="1">
                <a:latin typeface="Arial "/>
              </a:rPr>
              <a:t>Discover</a:t>
            </a:r>
            <a:r>
              <a:rPr lang="fr-FR" sz="1700" dirty="0">
                <a:latin typeface="Arial "/>
              </a:rPr>
              <a:t> </a:t>
            </a:r>
            <a:r>
              <a:rPr lang="fr-FR" sz="1700" dirty="0" err="1">
                <a:latin typeface="Arial "/>
              </a:rPr>
              <a:t>MAPs</a:t>
            </a:r>
            <a:r>
              <a:rPr lang="fr-FR" sz="1700" dirty="0">
                <a:latin typeface="Arial 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Arial "/>
              </a:rPr>
              <a:t>Industries, SSDB experts, </a:t>
            </a:r>
            <a:r>
              <a:rPr lang="fr-FR" sz="1700" dirty="0" err="1">
                <a:latin typeface="Arial "/>
              </a:rPr>
              <a:t>Device</a:t>
            </a:r>
            <a:r>
              <a:rPr lang="fr-FR" sz="1700" dirty="0">
                <a:latin typeface="Arial "/>
              </a:rPr>
              <a:t> </a:t>
            </a:r>
            <a:r>
              <a:rPr lang="fr-FR" sz="1700" dirty="0" err="1">
                <a:latin typeface="Arial "/>
              </a:rPr>
              <a:t>integration</a:t>
            </a:r>
            <a:r>
              <a:rPr lang="fr-FR" sz="1700" dirty="0">
                <a:latin typeface="Arial "/>
              </a:rPr>
              <a:t> experts (MAP+ initiative)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Arial "/>
              </a:rPr>
              <a:t>Incubation of new </a:t>
            </a:r>
            <a:r>
              <a:rPr lang="fr-FR" sz="1700" dirty="0" err="1">
                <a:latin typeface="Arial "/>
              </a:rPr>
              <a:t>MAPs</a:t>
            </a:r>
            <a:endParaRPr lang="fr-FR" sz="1700" dirty="0">
              <a:latin typeface="Arial 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Arial "/>
              </a:rPr>
              <a:t>EU and International </a:t>
            </a:r>
            <a:r>
              <a:rPr lang="fr-FR" sz="1700" dirty="0" err="1">
                <a:latin typeface="Arial "/>
              </a:rPr>
              <a:t>projects</a:t>
            </a:r>
            <a:r>
              <a:rPr lang="fr-FR" sz="1700" dirty="0">
                <a:latin typeface="Arial "/>
              </a:rPr>
              <a:t> and </a:t>
            </a:r>
            <a:r>
              <a:rPr lang="fr-FR" sz="1700" dirty="0" err="1">
                <a:latin typeface="Arial "/>
              </a:rPr>
              <a:t>platforms</a:t>
            </a:r>
            <a:r>
              <a:rPr lang="fr-FR" sz="1700" dirty="0">
                <a:latin typeface="Arial "/>
              </a:rPr>
              <a:t> on </a:t>
            </a:r>
            <a:r>
              <a:rPr lang="fr-FR" sz="1700" dirty="0" err="1">
                <a:latin typeface="Arial "/>
              </a:rPr>
              <a:t>advanced</a:t>
            </a:r>
            <a:r>
              <a:rPr lang="fr-FR" sz="1700" dirty="0">
                <a:latin typeface="Arial "/>
              </a:rPr>
              <a:t> </a:t>
            </a:r>
            <a:r>
              <a:rPr lang="fr-FR" sz="1700" dirty="0" err="1">
                <a:latin typeface="Arial "/>
              </a:rPr>
              <a:t>materials</a:t>
            </a:r>
            <a:endParaRPr lang="fr-FR" sz="1700" dirty="0">
              <a:latin typeface="Arial 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1266" y="809083"/>
            <a:ext cx="66252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a new form of systemic research ecosystem around autonomous Materials Acceleration Platforms (MAPs) for advanced functional materials for sustainable energy technologies. 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575082" y="1283525"/>
            <a:ext cx="3870851" cy="331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7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EU-MACE network </a:t>
            </a:r>
            <a:r>
              <a:rPr lang="fr-FR" sz="1700" u="sng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offers</a:t>
            </a: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: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Young </a:t>
            </a: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Researchers</a:t>
            </a: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 ITC* </a:t>
            </a: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conference</a:t>
            </a: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 </a:t>
            </a: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grants</a:t>
            </a:r>
            <a:endParaRPr lang="fr-FR" sz="1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"/>
            </a:endParaRP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Dissemination</a:t>
            </a: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 Conference </a:t>
            </a: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grants</a:t>
            </a:r>
            <a:endParaRPr lang="fr-FR" sz="1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"/>
            </a:endParaRP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Short </a:t>
            </a: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Term</a:t>
            </a: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 Scientific Mission </a:t>
            </a: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grants</a:t>
            </a:r>
            <a:endParaRPr lang="fr-FR" sz="1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"/>
            </a:endParaRP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Training </a:t>
            </a: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schools</a:t>
            </a: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 &amp; Incubation of future ERASMUS+ programme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Workshops/</a:t>
            </a: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conference</a:t>
            </a:r>
            <a:endParaRPr lang="fr-FR" sz="1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"/>
            </a:endParaRP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Searchable</a:t>
            </a: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 </a:t>
            </a: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database</a:t>
            </a: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 on </a:t>
            </a:r>
            <a:r>
              <a:rPr lang="fr-FR" sz="17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MAPs</a:t>
            </a:r>
            <a:r>
              <a:rPr lang="fr-FR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 and Experts</a:t>
            </a:r>
          </a:p>
        </p:txBody>
      </p:sp>
      <p:sp>
        <p:nvSpPr>
          <p:cNvPr id="17" name="Ellipse 16"/>
          <p:cNvSpPr/>
          <p:nvPr/>
        </p:nvSpPr>
        <p:spPr>
          <a:xfrm>
            <a:off x="7486135" y="472610"/>
            <a:ext cx="684000" cy="684000"/>
          </a:xfrm>
          <a:prstGeom prst="ellipse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Ellipse 17"/>
          <p:cNvSpPr/>
          <p:nvPr/>
        </p:nvSpPr>
        <p:spPr>
          <a:xfrm>
            <a:off x="9030991" y="80531"/>
            <a:ext cx="684000" cy="684000"/>
          </a:xfrm>
          <a:prstGeom prst="ellipse">
            <a:avLst/>
          </a:prstGeom>
          <a:blipFill>
            <a:blip r:embed="rId7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fr-FR" dirty="0"/>
              <a:t>.</a:t>
            </a:r>
            <a:endParaRPr lang="en-US" dirty="0"/>
          </a:p>
        </p:txBody>
      </p:sp>
      <p:sp>
        <p:nvSpPr>
          <p:cNvPr id="19" name="Ellipse 18"/>
          <p:cNvSpPr/>
          <p:nvPr/>
        </p:nvSpPr>
        <p:spPr>
          <a:xfrm>
            <a:off x="11445933" y="2129888"/>
            <a:ext cx="684000" cy="684000"/>
          </a:xfrm>
          <a:prstGeom prst="ellipse">
            <a:avLst/>
          </a:prstGeom>
          <a:blipFill rotWithShape="1">
            <a:blip r:embed="rId8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Ellipse 19"/>
          <p:cNvSpPr/>
          <p:nvPr/>
        </p:nvSpPr>
        <p:spPr>
          <a:xfrm>
            <a:off x="10676951" y="713830"/>
            <a:ext cx="684000" cy="684000"/>
          </a:xfrm>
          <a:prstGeom prst="ellipse">
            <a:avLst/>
          </a:prstGeom>
          <a:blipFill rotWithShape="1">
            <a:blip r:embed="rId9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Ellipse 20"/>
          <p:cNvSpPr/>
          <p:nvPr/>
        </p:nvSpPr>
        <p:spPr>
          <a:xfrm>
            <a:off x="11343291" y="3702829"/>
            <a:ext cx="684000" cy="684000"/>
          </a:xfrm>
          <a:prstGeom prst="ellipse">
            <a:avLst/>
          </a:prstGeom>
          <a:blipFill dpi="0"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rostokąt 41"/>
          <p:cNvSpPr/>
          <p:nvPr/>
        </p:nvSpPr>
        <p:spPr>
          <a:xfrm>
            <a:off x="1291318" y="5635019"/>
            <a:ext cx="495302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400" b="1" dirty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chair: sawako.nakamae@cea.fr (Saco)</a:t>
            </a:r>
          </a:p>
          <a:p>
            <a:pPr algn="just"/>
            <a:r>
              <a:rPr lang="fr-FR" sz="1400" b="1" dirty="0" err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</a:t>
            </a:r>
            <a:r>
              <a:rPr lang="fr-FR" sz="1400" b="1" dirty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1400" b="1" dirty="0" err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</a:t>
            </a:r>
            <a:r>
              <a:rPr lang="fr-FR" sz="1400" b="1" dirty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1400" b="1" dirty="0" err="1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</a:t>
            </a:r>
            <a:r>
              <a:rPr lang="fr-FR" sz="1400" b="1" dirty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.: g.botton@eera-set.eu (Gloria</a:t>
            </a:r>
            <a:r>
              <a:rPr lang="fr-FR" sz="1600" b="1" dirty="0">
                <a:solidFill>
                  <a:srgbClr val="FFFFCC"/>
                </a:solidFill>
              </a:rPr>
              <a:t>) </a:t>
            </a:r>
            <a:endParaRPr lang="pl-PL" sz="1600" b="1" dirty="0">
              <a:solidFill>
                <a:srgbClr val="FFFFCC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42670" y="5758129"/>
            <a:ext cx="10166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l-PL" sz="1600" b="1" u="sng" dirty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919130" y="6165205"/>
            <a:ext cx="219964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ITC* </a:t>
            </a:r>
            <a:r>
              <a:rPr lang="fr-FR" sz="1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Inclusiveness</a:t>
            </a:r>
            <a:r>
              <a:rPr lang="fr-FR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 Target countries</a:t>
            </a:r>
            <a:endParaRPr lang="en-US" sz="1000" dirty="0"/>
          </a:p>
        </p:txBody>
      </p:sp>
      <p:sp>
        <p:nvSpPr>
          <p:cNvPr id="25" name="Ellipse 24"/>
          <p:cNvSpPr/>
          <p:nvPr/>
        </p:nvSpPr>
        <p:spPr>
          <a:xfrm>
            <a:off x="10266949" y="4799742"/>
            <a:ext cx="684000" cy="684000"/>
          </a:xfrm>
          <a:prstGeom prst="ellipse">
            <a:avLst/>
          </a:prstGeom>
          <a:blipFill dpi="0"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lipse 25"/>
          <p:cNvSpPr/>
          <p:nvPr/>
        </p:nvSpPr>
        <p:spPr>
          <a:xfrm>
            <a:off x="8625466" y="5077120"/>
            <a:ext cx="684000" cy="684000"/>
          </a:xfrm>
          <a:prstGeom prst="ellipse">
            <a:avLst/>
          </a:prstGeom>
          <a:blipFill dpi="0"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e 26"/>
          <p:cNvSpPr/>
          <p:nvPr/>
        </p:nvSpPr>
        <p:spPr>
          <a:xfrm>
            <a:off x="7090630" y="4441978"/>
            <a:ext cx="684000" cy="684000"/>
          </a:xfrm>
          <a:prstGeom prst="ellipse">
            <a:avLst/>
          </a:prstGeom>
          <a:blipFill dpi="0"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fr-FR" dirty="0"/>
              <a:t>.</a:t>
            </a:r>
            <a:endParaRPr lang="en-US" dirty="0"/>
          </a:p>
        </p:txBody>
      </p:sp>
      <p:pic>
        <p:nvPicPr>
          <p:cNvPr id="29" name="Obraz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103" y="3886710"/>
            <a:ext cx="1879184" cy="1354301"/>
          </a:xfrm>
          <a:prstGeom prst="rect">
            <a:avLst/>
          </a:prstGeom>
        </p:spPr>
      </p:pic>
      <p:pic>
        <p:nvPicPr>
          <p:cNvPr id="30" name="Obraz 29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053" y="3901447"/>
            <a:ext cx="1943659" cy="1358814"/>
          </a:xfrm>
          <a:prstGeom prst="rect">
            <a:avLst/>
          </a:prstGeom>
        </p:spPr>
      </p:pic>
      <p:pic>
        <p:nvPicPr>
          <p:cNvPr id="31" name="Obraz 3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73" y="3899892"/>
            <a:ext cx="1917416" cy="1341119"/>
          </a:xfrm>
          <a:prstGeom prst="rect">
            <a:avLst/>
          </a:prstGeom>
        </p:spPr>
      </p:pic>
      <p:sp>
        <p:nvSpPr>
          <p:cNvPr id="32" name="Rectangle 23"/>
          <p:cNvSpPr/>
          <p:nvPr/>
        </p:nvSpPr>
        <p:spPr>
          <a:xfrm>
            <a:off x="0" y="5260261"/>
            <a:ext cx="125867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000" i="1" dirty="0" err="1">
                <a:solidFill>
                  <a:schemeClr val="bg1"/>
                </a:solidFill>
              </a:rPr>
              <a:t>Picutres</a:t>
            </a:r>
            <a:r>
              <a:rPr lang="pl-PL" sz="1000" i="1" dirty="0">
                <a:solidFill>
                  <a:schemeClr val="bg1"/>
                </a:solidFill>
              </a:rPr>
              <a:t> </a:t>
            </a:r>
            <a:r>
              <a:rPr lang="pl-PL" sz="1000" i="1" dirty="0" err="1">
                <a:solidFill>
                  <a:schemeClr val="bg1"/>
                </a:solidFill>
              </a:rPr>
              <a:t>provided</a:t>
            </a:r>
            <a:r>
              <a:rPr lang="pl-PL" sz="1000" i="1" dirty="0">
                <a:solidFill>
                  <a:schemeClr val="bg1"/>
                </a:solidFill>
              </a:rPr>
              <a:t> by </a:t>
            </a:r>
            <a:endParaRPr lang="en-US" sz="1000" i="1" dirty="0">
              <a:solidFill>
                <a:schemeClr val="bg1"/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139" y="5264600"/>
            <a:ext cx="759234" cy="25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2554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110</TotalTime>
  <Words>160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</vt:lpstr>
      <vt:lpstr>Arial Black</vt:lpstr>
      <vt:lpstr>Calibri</vt:lpstr>
      <vt:lpstr>Calibri Light</vt:lpstr>
      <vt:lpstr>Thème Office</vt:lpstr>
      <vt:lpstr>PowerPoint Presentation</vt:lpstr>
    </vt:vector>
  </TitlesOfParts>
  <Company>CEA Saclay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NAKAMAE Sawako</dc:creator>
  <cp:lastModifiedBy>Gloria Botton</cp:lastModifiedBy>
  <cp:revision>15</cp:revision>
  <dcterms:created xsi:type="dcterms:W3CDTF">2024-06-03T08:48:26Z</dcterms:created>
  <dcterms:modified xsi:type="dcterms:W3CDTF">2024-06-04T09:24:21Z</dcterms:modified>
</cp:coreProperties>
</file>