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65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17" d="100"/>
          <a:sy n="117" d="100"/>
        </p:scale>
        <p:origin x="8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5B2EF0-8860-CC43-B814-94BF4E610264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29132F-9F49-3E44-9242-E03761F6C31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0941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F179D7-C43B-3863-E757-E207E0D66B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3A53F8A-0CBC-C564-3440-4ED343ABB6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56853D6-A7EE-2007-29D8-4D48FE657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8F63-8754-5744-A1C5-584E1D09CF76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21AA9D5-42FA-DFBF-5979-351C023A1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82F510D-56A3-7535-2B8D-8454A9EF6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4AB0A-486A-694F-9D84-278C46308E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5997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DC9E32-2809-F957-5B91-EB1D2D6EA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4C48FFF-D374-2E42-8981-1F0D9B007A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82A9998-98F7-A403-8A6E-B24970F1A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8F63-8754-5744-A1C5-584E1D09CF76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CF66EEE-C755-A781-8CC1-EF215EE6D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9C546CF-E309-9FCA-D33D-44EA3E8A7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4AB0A-486A-694F-9D84-278C46308E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59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687D18F-9FE2-6522-81ED-CC8F3639DF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A4A7742-388C-E9DD-789C-E74AB33C51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F715E69-9420-10F2-693D-D82858433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8F63-8754-5744-A1C5-584E1D09CF76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2E37FF0-17CC-8B21-25BE-1D6C7DF3E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996F80F-D465-B6AE-0493-761142935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4AB0A-486A-694F-9D84-278C46308E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2928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A49709-5AF9-8980-E903-3B1E6D142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684D04C-81CC-567C-C33C-E854AA537B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19410A0-48D8-7644-0585-126F85B26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8F63-8754-5744-A1C5-584E1D09CF76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832EDAA-A4C6-2CAB-F37E-7F6001E62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A3350A6-6F2B-13EF-59B9-680CFA17D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4AB0A-486A-694F-9D84-278C46308E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7351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04123E-F815-2BEF-AB3F-753BB5F74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D973D05-8ED2-93B9-B748-557A83C767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B571188-D38A-AA31-E198-F40208B9B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8F63-8754-5744-A1C5-584E1D09CF76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F1B022-E6DB-0512-9F86-698DE4FA6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2B64A71-0A4A-E318-6287-C2B03DDC4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4AB0A-486A-694F-9D84-278C46308E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4117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026F59-34CF-7D52-6DE1-C90912C44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189B7E9-8D81-6377-5849-5367166C68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4CE3B22-FF1C-E838-C324-0BFE3A1C9D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B07D21A-116C-EB84-C696-4FF25AA69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8F63-8754-5744-A1C5-584E1D09CF76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6CF25DC-24E4-DADA-8916-02B74293B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7520441-1A37-6181-AA38-B51651D8A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4AB0A-486A-694F-9D84-278C46308E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355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B6AC5C-0A29-1620-B039-431C0950C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B61E965-817D-DDCB-571E-8F443D0BE0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AF35868-7545-2DF8-DC54-061022804E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375C7AB-E7E6-99FF-415E-1CE73A863A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7ED5C19-1BD4-9B77-319C-FCA96EB3D7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1CF505B-A308-4A8D-AF3B-06A22DBD8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8F63-8754-5744-A1C5-584E1D09CF76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2EC9365-9D3A-E127-68D3-65A551EFA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0376824-115F-D2F7-B4F4-A0DEFCDA3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4AB0A-486A-694F-9D84-278C46308E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3674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BF4B25-58C1-24E7-5353-2C729401C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8D237FF-6622-3097-91C7-AA35CAA8E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8F63-8754-5744-A1C5-584E1D09CF76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19913B0-8859-0E7F-430E-5948815D2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2E0216C-12D2-F0AF-D62D-B1A1A8F56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4AB0A-486A-694F-9D84-278C46308E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1683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A316B1B-6DDE-14E6-8B10-161ACBB10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8F63-8754-5744-A1C5-584E1D09CF76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79AC490-B74B-19EC-6EB9-4D6C74DD4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8C3D8EF-1E2B-E283-6DC0-B9DFA20C8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4AB0A-486A-694F-9D84-278C46308E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9535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A665FA-9D52-7C2E-7305-143DD842E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EB429CE-C216-B3A3-B117-BDC208F63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636E15D-FA9E-1DC3-9832-CA9A85BACD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53BCE13-B1E0-B71B-1BB3-00A24D540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8F63-8754-5744-A1C5-584E1D09CF76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6124E15-B2FF-6044-1F5E-7F3DBF971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7CD75BC-9428-52D9-A02B-4400D0972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4AB0A-486A-694F-9D84-278C46308E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144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743F97-93DE-6D78-0F4E-9C71EAD3F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34885F8-0F0D-792E-D001-ADCE35DA97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785B08E-B82D-7C6D-0DEE-613F6A4BAF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E10B818-3B4F-2D18-B9B4-8CD94B783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8F63-8754-5744-A1C5-584E1D09CF76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0D4FC9C-AC5C-7CA0-2029-62C88EC96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BF99BB8-F5FC-30EE-45F2-BB706F129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4AB0A-486A-694F-9D84-278C46308E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9194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05E87C0-1D94-5D4F-85F0-649938261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3F93200-843F-3A66-3151-A82A865D0F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A86152C-C0CA-949A-C2DA-DA6A372FC0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28F63-8754-5744-A1C5-584E1D09CF76}" type="datetimeFigureOut">
              <a:rPr lang="fr-FR" smtClean="0"/>
              <a:t>14/03/2025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234F8A-670F-7BAD-E132-756D4EEB14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530E8C-1E78-3FE5-A4B5-FAC55BF530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4AB0A-486A-694F-9D84-278C46308E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8760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9B6DFB-A450-A23F-3BE4-15B3CB98A6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/>
              <a:t>Totemic</a:t>
            </a:r>
            <a:r>
              <a:rPr lang="fr-FR" dirty="0"/>
              <a:t> Training </a:t>
            </a:r>
            <a:r>
              <a:rPr lang="fr-FR" dirty="0" err="1"/>
              <a:t>school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77D16BD-30BB-B9D5-C4AE-9006960AEC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fr-FR" dirty="0"/>
              <a:t>Cargèse April 20-26, 2025</a:t>
            </a:r>
          </a:p>
        </p:txBody>
      </p:sp>
    </p:spTree>
    <p:extLst>
      <p:ext uri="{BB962C8B-B14F-4D97-AF65-F5344CB8AC3E}">
        <p14:creationId xmlns:p14="http://schemas.microsoft.com/office/powerpoint/2010/main" val="3511183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757633-BF5C-1B18-7E92-C9126B2E5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err="1"/>
              <a:t>Totemic</a:t>
            </a:r>
            <a:r>
              <a:rPr lang="fr-FR" b="1" dirty="0"/>
              <a:t> Session Planning</a:t>
            </a: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47750C81-8F2E-7402-A5B7-816168A227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7521342"/>
              </p:ext>
            </p:extLst>
          </p:nvPr>
        </p:nvGraphicFramePr>
        <p:xfrm>
          <a:off x="838200" y="1788795"/>
          <a:ext cx="10515600" cy="469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192717734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12205611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98682098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4727181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04746301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781989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32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2000" noProof="0" dirty="0"/>
                        <a:t>Monday 21</a:t>
                      </a:r>
                      <a:endParaRPr lang="en-US" sz="2000" noProof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2000" noProof="0" dirty="0"/>
                        <a:t>Tuesday 22</a:t>
                      </a:r>
                      <a:endParaRPr lang="en-US" sz="2000" noProof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2000" noProof="0" dirty="0"/>
                        <a:t>Wednesday 23</a:t>
                      </a:r>
                      <a:endParaRPr lang="en-US" sz="2000" noProof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2000" noProof="0" dirty="0"/>
                        <a:t>Thursday 24</a:t>
                      </a:r>
                      <a:endParaRPr lang="en-US" sz="2000" noProof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sz="2000" noProof="0" dirty="0"/>
                        <a:t>Friday 25</a:t>
                      </a:r>
                      <a:endParaRPr lang="en-US" sz="2000" noProof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976194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noProof="0" dirty="0">
                          <a:solidFill>
                            <a:schemeClr val="bg1"/>
                          </a:solidFill>
                        </a:rPr>
                        <a:t>Morning 1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/>
                        <a:t>Arrival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err="1"/>
                        <a:t>Pr</a:t>
                      </a:r>
                      <a:r>
                        <a:rPr lang="en-US" noProof="0" dirty="0"/>
                        <a:t> Silvana Botti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err="1"/>
                        <a:t>Pr</a:t>
                      </a:r>
                      <a:r>
                        <a:rPr lang="en-US" noProof="0" dirty="0"/>
                        <a:t> Kevin Rossi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/>
                        <a:t>Pr. Dr Pascal Friederich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err="1"/>
                        <a:t>Pr</a:t>
                      </a:r>
                      <a:r>
                        <a:rPr lang="en-US" noProof="0" dirty="0"/>
                        <a:t> Helge Stein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4174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noProof="0" dirty="0">
                          <a:solidFill>
                            <a:schemeClr val="bg1"/>
                          </a:solidFill>
                        </a:rPr>
                        <a:t>Morning 2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/>
                        <a:t>Group meeting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err="1"/>
                        <a:t>Pr</a:t>
                      </a:r>
                      <a:r>
                        <a:rPr lang="en-US" noProof="0" dirty="0"/>
                        <a:t> James Kermode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/>
                        <a:t>Ass. Pr. Alexandre </a:t>
                      </a:r>
                      <a:r>
                        <a:rPr lang="en-US" noProof="0" dirty="0" err="1"/>
                        <a:t>Nominé</a:t>
                      </a:r>
                      <a:r>
                        <a:rPr lang="en-US" noProof="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/>
                        <a:t>Pr. Dr Pascal Friederich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err="1"/>
                        <a:t>Pr</a:t>
                      </a:r>
                      <a:r>
                        <a:rPr lang="en-US" noProof="0" dirty="0"/>
                        <a:t> Katerina </a:t>
                      </a:r>
                      <a:r>
                        <a:rPr lang="en-US" noProof="0" dirty="0" err="1"/>
                        <a:t>Christofidou</a:t>
                      </a:r>
                      <a:r>
                        <a:rPr lang="en-US" noProof="0" dirty="0"/>
                        <a:t> &amp; Dr. Joshua Berry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0652464"/>
                  </a:ext>
                </a:extLst>
              </a:tr>
              <a:tr h="370840">
                <a:tc gridSpan="6">
                  <a:txBody>
                    <a:bodyPr/>
                    <a:lstStyle/>
                    <a:p>
                      <a:pPr algn="ctr"/>
                      <a:r>
                        <a:rPr lang="en-US" b="1" noProof="0" dirty="0">
                          <a:solidFill>
                            <a:schemeClr val="bg1"/>
                          </a:solidFill>
                        </a:rPr>
                        <a:t>Lunch break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99182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noProof="0" dirty="0">
                          <a:solidFill>
                            <a:schemeClr val="bg1"/>
                          </a:solidFill>
                        </a:rPr>
                        <a:t>Afternoon 1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/>
                        <a:t>Welcome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/>
                        <a:t>Dr Arthur France-</a:t>
                      </a:r>
                      <a:r>
                        <a:rPr lang="en-US" noProof="0" dirty="0" err="1"/>
                        <a:t>Lanord</a:t>
                      </a:r>
                      <a:r>
                        <a:rPr lang="en-US" noProof="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/>
                        <a:t>Round table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/>
                        <a:t>Dr. Ing. Ozlem Ozcan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noProof="0" dirty="0"/>
                        <a:t>Open Discussions</a:t>
                      </a:r>
                      <a:endParaRPr lang="en-US" sz="1800" noProof="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/>
                      <a:endParaRPr lang="en-US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06396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noProof="0" dirty="0">
                          <a:solidFill>
                            <a:schemeClr val="bg1"/>
                          </a:solidFill>
                        </a:rPr>
                        <a:t>Afternoon 2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/>
                        <a:t>Dr Alessio </a:t>
                      </a:r>
                      <a:r>
                        <a:rPr lang="en-US" noProof="0" dirty="0" err="1"/>
                        <a:t>Comisso</a:t>
                      </a:r>
                      <a:r>
                        <a:rPr lang="en-US" noProof="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/>
                        <a:t>Dr Roberta Poloni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/>
                        <a:t>Free time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 err="1"/>
                        <a:t>Pr</a:t>
                      </a:r>
                      <a:r>
                        <a:rPr lang="en-US" noProof="0" dirty="0"/>
                        <a:t> Michael </a:t>
                      </a:r>
                      <a:r>
                        <a:rPr lang="en-US" noProof="0" dirty="0" err="1"/>
                        <a:t>Eikerling</a:t>
                      </a:r>
                      <a:r>
                        <a:rPr lang="en-US" noProof="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noProof="0" dirty="0"/>
                        <a:t>Wrap-up</a:t>
                      </a:r>
                      <a:endParaRPr lang="en-US" sz="1800" noProof="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/>
                      <a:endParaRPr lang="en-US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993980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noProof="0" dirty="0">
                          <a:solidFill>
                            <a:schemeClr val="bg1"/>
                          </a:solidFill>
                        </a:rPr>
                        <a:t>Evening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 err="1"/>
                        <a:t>Apero</a:t>
                      </a:r>
                      <a:r>
                        <a:rPr lang="en-US" noProof="0" dirty="0"/>
                        <a:t> 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/>
                        <a:t>Conference ”Grand public”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/>
                        <a:t>Gala Dinner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505365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6892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A0766D-7266-E5AD-64C9-0E92A1326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114753"/>
            <a:ext cx="12039600" cy="810532"/>
          </a:xfrm>
        </p:spPr>
        <p:txBody>
          <a:bodyPr/>
          <a:lstStyle/>
          <a:p>
            <a:r>
              <a:rPr lang="fr-FR" dirty="0"/>
              <a:t>Session </a:t>
            </a:r>
            <a:r>
              <a:rPr lang="fr-FR" dirty="0" err="1"/>
              <a:t>titles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F57857E-69E6-C67E-0DB7-5FCCB2D52D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359" y="925285"/>
            <a:ext cx="11815281" cy="593271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1600" b="1" noProof="0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Monday April, 21 – Morning</a:t>
            </a:r>
          </a:p>
          <a:p>
            <a:pPr algn="just"/>
            <a:r>
              <a:rPr lang="en-US" sz="1600" b="1" noProof="0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Group meeting</a:t>
            </a:r>
          </a:p>
          <a:p>
            <a:pPr algn="just"/>
            <a:endParaRPr lang="en-US" sz="600" b="1" noProof="0" dirty="0">
              <a:effectLst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1600" b="1" noProof="0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Monday April, 21 – </a:t>
            </a:r>
            <a:r>
              <a:rPr lang="fr-FR" sz="1600" b="1" dirty="0" err="1"/>
              <a:t>Afternoon</a:t>
            </a:r>
            <a:endParaRPr lang="fr-FR" sz="1600" b="1" dirty="0"/>
          </a:p>
          <a:p>
            <a:pPr algn="just"/>
            <a:r>
              <a:rPr lang="en-US" sz="1600" b="1" noProof="0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Welcome</a:t>
            </a:r>
          </a:p>
          <a:p>
            <a:pPr algn="just"/>
            <a:r>
              <a:rPr lang="en-US" sz="1600" b="1" noProof="0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Dr Alessio </a:t>
            </a:r>
            <a:r>
              <a:rPr lang="en-US" sz="1600" b="1" noProof="0" dirty="0" err="1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Comisso</a:t>
            </a:r>
            <a:r>
              <a:rPr lang="en-US" sz="1600" b="1" dirty="0">
                <a:ea typeface="Arial" panose="020B0604020202020204" pitchFamily="34" charset="0"/>
                <a:cs typeface="Times New Roman" panose="02020603050405020304" pitchFamily="18" charset="0"/>
              </a:rPr>
              <a:t> ;</a:t>
            </a:r>
            <a:r>
              <a:rPr lang="en-US" sz="1600" dirty="0">
                <a:ea typeface="Arial" panose="020B0604020202020204" pitchFamily="34" charset="0"/>
                <a:cs typeface="Times New Roman" panose="02020603050405020304" pitchFamily="18" charset="0"/>
              </a:rPr>
              <a:t> “</a:t>
            </a:r>
            <a:r>
              <a:rPr lang="en-US" sz="1600" noProof="0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Harnessing AI: Transformative Trends for Research from the Enterprise Perspective”</a:t>
            </a:r>
          </a:p>
          <a:p>
            <a:pPr marL="0" indent="0" algn="just">
              <a:buNone/>
            </a:pPr>
            <a:endParaRPr lang="en-US" sz="1200" b="1" noProof="0" dirty="0">
              <a:effectLst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9525" lvl="1" indent="0" algn="just">
              <a:buNone/>
            </a:pPr>
            <a:r>
              <a:rPr lang="en-US" sz="1600" b="1" noProof="0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Tuesday April, 22 – Morning</a:t>
            </a:r>
          </a:p>
          <a:p>
            <a:pPr algn="just"/>
            <a:r>
              <a:rPr lang="en-US" sz="1600" b="1" noProof="0" dirty="0" err="1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Pr</a:t>
            </a:r>
            <a:r>
              <a:rPr lang="en-US" sz="1600" b="1" noProof="0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Silvana Botti ; </a:t>
            </a:r>
            <a:r>
              <a:rPr lang="en-US" sz="1600" noProof="0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“</a:t>
            </a:r>
            <a:r>
              <a:rPr lang="en-US" sz="1600" noProof="0" dirty="0">
                <a:solidFill>
                  <a:srgbClr val="000000"/>
                </a:solidFill>
                <a:effectLst/>
                <a:ea typeface="Arial" panose="020B0604020202020204" pitchFamily="34" charset="0"/>
              </a:rPr>
              <a:t>Application of machine learning to computational materials design”</a:t>
            </a:r>
          </a:p>
          <a:p>
            <a:pPr algn="just"/>
            <a:r>
              <a:rPr lang="en-US" sz="1600" b="1" noProof="0" dirty="0" err="1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Pr</a:t>
            </a:r>
            <a:r>
              <a:rPr lang="en-US" sz="1600" b="1" noProof="0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James Kermode ; </a:t>
            </a:r>
            <a:r>
              <a:rPr lang="en-US" sz="1600" noProof="0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“</a:t>
            </a:r>
            <a:r>
              <a:rPr lang="en-US" sz="1600" noProof="0" dirty="0">
                <a:solidFill>
                  <a:srgbClr val="000000"/>
                </a:solidFill>
                <a:effectLst/>
                <a:ea typeface="Arial" panose="020B0604020202020204" pitchFamily="34" charset="0"/>
              </a:rPr>
              <a:t>Multiscale Materials Modelling Spanning the Electronic and Atomistic Scales with Scientific Machine Learning”</a:t>
            </a:r>
            <a:endParaRPr lang="en-US" sz="1600" b="1" dirty="0">
              <a:solidFill>
                <a:srgbClr val="000000"/>
              </a:solidFill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1300" b="1" dirty="0"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9525" lvl="1" indent="0" algn="just">
              <a:buNone/>
            </a:pPr>
            <a:r>
              <a:rPr lang="fr-FR" sz="1600" b="1" dirty="0"/>
              <a:t>Tuesday April, 22 – </a:t>
            </a:r>
            <a:r>
              <a:rPr lang="fr-FR" sz="1600" b="1" dirty="0" err="1"/>
              <a:t>Afternoon</a:t>
            </a:r>
            <a:r>
              <a:rPr lang="fr-FR" sz="1600" b="1" dirty="0"/>
              <a:t> </a:t>
            </a:r>
            <a:endParaRPr lang="en-US" sz="1600" b="1" dirty="0"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1600" b="1" noProof="0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Dr Arthur France-</a:t>
            </a:r>
            <a:r>
              <a:rPr lang="en-US" sz="1600" b="1" noProof="0" dirty="0" err="1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Lanord</a:t>
            </a:r>
            <a:r>
              <a:rPr lang="en-US" sz="1600" b="1" noProof="0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; </a:t>
            </a:r>
            <a:r>
              <a:rPr lang="en-US" sz="1600" noProof="0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“</a:t>
            </a:r>
            <a:r>
              <a:rPr lang="en-US" sz="1600" noProof="0" dirty="0">
                <a:solidFill>
                  <a:srgbClr val="000000"/>
                </a:solidFill>
                <a:effectLst/>
                <a:ea typeface="Arial" panose="020B0604020202020204" pitchFamily="34" charset="0"/>
              </a:rPr>
              <a:t>Fast molecular dynamics at ab initio precision using machine-learned inter-atomic potential” </a:t>
            </a:r>
          </a:p>
          <a:p>
            <a:pPr algn="just"/>
            <a:r>
              <a:rPr lang="en-US" sz="1600" b="1" noProof="0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Dr Roberta </a:t>
            </a:r>
            <a:r>
              <a:rPr lang="en-US" sz="1600" b="1" noProof="0" dirty="0" err="1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Poloni</a:t>
            </a:r>
            <a:r>
              <a:rPr lang="en-US" sz="1600" b="1" noProof="0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;  “</a:t>
            </a:r>
            <a:r>
              <a:rPr lang="en-US" sz="1600" noProof="0" dirty="0">
                <a:solidFill>
                  <a:srgbClr val="000000"/>
                </a:solidFill>
                <a:effectLst/>
                <a:ea typeface="Arial" panose="020B0604020202020204" pitchFamily="34" charset="0"/>
              </a:rPr>
              <a:t>Artificial Neural Network-Based Density Functionals”</a:t>
            </a:r>
            <a:endParaRPr lang="en-US" sz="1600" b="1" noProof="0" dirty="0">
              <a:effectLst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9525" lvl="1" indent="0" algn="just">
              <a:buNone/>
            </a:pPr>
            <a:endParaRPr lang="en-US" sz="1300" b="1" noProof="0" dirty="0">
              <a:effectLst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9525" lvl="1" indent="0" algn="just">
              <a:buNone/>
            </a:pPr>
            <a:r>
              <a:rPr lang="en-US" sz="1600" b="1" noProof="0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Wednesday April, 23 – Morning</a:t>
            </a:r>
          </a:p>
          <a:p>
            <a:pPr marL="295275" lvl="1" indent="-285750" algn="just"/>
            <a:r>
              <a:rPr lang="en-US" sz="1600" b="1" dirty="0" err="1">
                <a:ea typeface="Arial" panose="020B0604020202020204" pitchFamily="34" charset="0"/>
                <a:cs typeface="Times New Roman" panose="02020603050405020304" pitchFamily="18" charset="0"/>
              </a:rPr>
              <a:t>Pr</a:t>
            </a:r>
            <a:r>
              <a:rPr lang="en-US" sz="1600" b="1" dirty="0">
                <a:ea typeface="Arial" panose="020B0604020202020204" pitchFamily="34" charset="0"/>
                <a:cs typeface="Times New Roman" panose="02020603050405020304" pitchFamily="18" charset="0"/>
              </a:rPr>
              <a:t> Kevin Rossi ; </a:t>
            </a:r>
            <a:r>
              <a:rPr lang="en-US" sz="1600" dirty="0">
                <a:ea typeface="Arial" panose="020B0604020202020204" pitchFamily="34" charset="0"/>
                <a:cs typeface="Times New Roman" panose="02020603050405020304" pitchFamily="18" charset="0"/>
              </a:rPr>
              <a:t>“Machine learning for materials meets sustainability and circularity”</a:t>
            </a:r>
          </a:p>
          <a:p>
            <a:pPr marL="295275" lvl="1" indent="-285750" algn="just"/>
            <a:r>
              <a:rPr lang="en-US" sz="1600" b="1" dirty="0">
                <a:ea typeface="Arial" panose="020B0604020202020204" pitchFamily="34" charset="0"/>
                <a:cs typeface="Times New Roman" panose="02020603050405020304" pitchFamily="18" charset="0"/>
              </a:rPr>
              <a:t>Ass. Pr. Alexandre </a:t>
            </a:r>
            <a:r>
              <a:rPr lang="en-US" sz="1600" b="1" dirty="0" err="1">
                <a:ea typeface="Arial" panose="020B0604020202020204" pitchFamily="34" charset="0"/>
                <a:cs typeface="Times New Roman" panose="02020603050405020304" pitchFamily="18" charset="0"/>
              </a:rPr>
              <a:t>Nominé</a:t>
            </a:r>
            <a:r>
              <a:rPr lang="en-US" sz="1600" b="1" dirty="0"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ea typeface="Arial" panose="020B0604020202020204" pitchFamily="34" charset="0"/>
                <a:cs typeface="Times New Roman" panose="02020603050405020304" pitchFamily="18" charset="0"/>
              </a:rPr>
              <a:t>; “AI and Sustainability as drivers for the discovery of new Materials for for the Green and Digital Transitions”</a:t>
            </a:r>
          </a:p>
          <a:p>
            <a:pPr marL="295275" lvl="1" indent="-285750" algn="just"/>
            <a:endParaRPr lang="en-US" sz="1300" dirty="0"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9525" lvl="1" indent="0" algn="just">
              <a:buNone/>
            </a:pPr>
            <a:r>
              <a:rPr lang="en-US" sz="1600" b="1" noProof="0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Wednesday April, 23 – </a:t>
            </a:r>
            <a:r>
              <a:rPr lang="fr-FR" sz="1600" b="1" dirty="0" err="1"/>
              <a:t>Afternoon</a:t>
            </a:r>
            <a:endParaRPr lang="en-US" sz="1600" b="1" noProof="0" dirty="0">
              <a:effectLst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295275" lvl="1" indent="-285750" algn="just"/>
            <a:r>
              <a:rPr lang="en-US" sz="1600" b="1" dirty="0">
                <a:ea typeface="Arial" panose="020B0604020202020204" pitchFamily="34" charset="0"/>
                <a:cs typeface="Times New Roman" panose="02020603050405020304" pitchFamily="18" charset="0"/>
              </a:rPr>
              <a:t>Round table &amp; Poster session</a:t>
            </a:r>
            <a:endParaRPr lang="en-US" sz="1600" dirty="0"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969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1DE71C-B39F-18CC-06BB-87C184C64E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4CD95B-7C5D-F114-C51D-39FD1A6A5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114753"/>
            <a:ext cx="12039600" cy="810532"/>
          </a:xfrm>
        </p:spPr>
        <p:txBody>
          <a:bodyPr/>
          <a:lstStyle/>
          <a:p>
            <a:r>
              <a:rPr lang="fr-FR" dirty="0"/>
              <a:t>Session </a:t>
            </a:r>
            <a:r>
              <a:rPr lang="fr-FR" dirty="0" err="1"/>
              <a:t>titles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62856D7-7CBD-0109-3DF4-4AC26EA29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359" y="1560058"/>
            <a:ext cx="11815281" cy="503888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1600" b="1" noProof="0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Thursday April, 24 – Morning</a:t>
            </a:r>
          </a:p>
          <a:p>
            <a:pPr algn="just"/>
            <a:r>
              <a:rPr lang="en-US" sz="1600" b="1" noProof="0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Pr. Dr Pascal </a:t>
            </a:r>
            <a:r>
              <a:rPr lang="en-US" sz="1600" b="1" noProof="0" dirty="0" err="1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Friederich</a:t>
            </a:r>
            <a:r>
              <a:rPr lang="en-US" sz="1600" b="1" noProof="0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; “</a:t>
            </a:r>
            <a:r>
              <a:rPr lang="en-US" sz="1600" noProof="0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AI and data in materials acceleration platforms - Adaptive learning and external knowledge”</a:t>
            </a:r>
          </a:p>
          <a:p>
            <a:pPr algn="just"/>
            <a:endParaRPr lang="en-US" sz="1600" noProof="0" dirty="0">
              <a:effectLst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9525" lvl="1" indent="0" algn="just">
              <a:buNone/>
            </a:pPr>
            <a:r>
              <a:rPr lang="en-US" sz="1600" b="1" noProof="0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Thursday April, 24 – </a:t>
            </a:r>
            <a:r>
              <a:rPr lang="fr-FR" sz="1600" b="1" dirty="0" err="1"/>
              <a:t>Afternoon</a:t>
            </a:r>
            <a:endParaRPr lang="en-US" sz="1600" b="1" noProof="0" dirty="0">
              <a:effectLst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1600" b="1" noProof="0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Dr. Ing. </a:t>
            </a:r>
            <a:r>
              <a:rPr lang="en-US" sz="1600" b="1" noProof="0" dirty="0" err="1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Ozlem</a:t>
            </a:r>
            <a:r>
              <a:rPr lang="en-US" sz="1600" b="1" noProof="0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noProof="0" dirty="0" err="1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Ozcan</a:t>
            </a:r>
            <a:r>
              <a:rPr lang="en-US" sz="1600" b="1" noProof="0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; </a:t>
            </a:r>
            <a:r>
              <a:rPr lang="en-US" sz="1600" noProof="0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“Workflow solutions for transforming a legacy lab to a MAP via automation of data analysis and machine learning-assisted design of experiments”</a:t>
            </a:r>
          </a:p>
          <a:p>
            <a:pPr algn="just"/>
            <a:r>
              <a:rPr lang="en-US" sz="1600" b="1" noProof="0" dirty="0" err="1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Pr</a:t>
            </a:r>
            <a:r>
              <a:rPr lang="en-US" sz="1600" b="1" noProof="0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Michael </a:t>
            </a:r>
            <a:r>
              <a:rPr lang="en-US" sz="1600" b="1" noProof="0" dirty="0" err="1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Eikerling</a:t>
            </a:r>
            <a:r>
              <a:rPr lang="en-US" sz="1600" b="1" noProof="0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; </a:t>
            </a:r>
            <a:r>
              <a:rPr lang="en-US" sz="1600" noProof="0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“</a:t>
            </a:r>
            <a:r>
              <a:rPr lang="en-US" sz="1600" noProof="0" dirty="0">
                <a:solidFill>
                  <a:srgbClr val="000000"/>
                </a:solidFill>
                <a:effectLst/>
                <a:ea typeface="Arial" panose="020B0604020202020204" pitchFamily="34" charset="0"/>
              </a:rPr>
              <a:t>Accelerating Energy Materials (from Idea to Integration) with Theory, Computation</a:t>
            </a:r>
            <a:endParaRPr lang="en-US" sz="1600" b="1" noProof="0" dirty="0">
              <a:effectLst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/>
            <a:endParaRPr lang="en-US" sz="1600" b="1" dirty="0"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9525" lvl="1" indent="0" algn="just">
              <a:buNone/>
            </a:pPr>
            <a:r>
              <a:rPr lang="fr-FR" sz="1600" b="1" dirty="0"/>
              <a:t>Friday April, 25 – </a:t>
            </a:r>
            <a:r>
              <a:rPr lang="en-US" sz="1600" b="1" noProof="0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Morning</a:t>
            </a:r>
            <a:r>
              <a:rPr lang="fr-FR" sz="1600" b="1" dirty="0"/>
              <a:t>  </a:t>
            </a:r>
            <a:endParaRPr lang="en-US" sz="1600" b="1" dirty="0"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1600" b="1" noProof="0" dirty="0" err="1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Pr</a:t>
            </a:r>
            <a:r>
              <a:rPr lang="en-US" sz="1600" b="1" noProof="0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Helge Stein; </a:t>
            </a:r>
            <a:r>
              <a:rPr lang="en-US" sz="1600" noProof="0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“How to build high-throughput devices?”</a:t>
            </a:r>
          </a:p>
          <a:p>
            <a:pPr algn="just"/>
            <a:r>
              <a:rPr lang="en-US" sz="1600" b="1" noProof="0" dirty="0" err="1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Pr</a:t>
            </a:r>
            <a:r>
              <a:rPr lang="en-US" sz="1600" b="1" noProof="0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Katerina </a:t>
            </a:r>
            <a:r>
              <a:rPr lang="en-US" sz="1600" b="1" noProof="0" dirty="0" err="1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Christofidou</a:t>
            </a:r>
            <a:r>
              <a:rPr lang="en-US" sz="1600" b="1" noProof="0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 &amp; Dr. Joshua Berry ; </a:t>
            </a:r>
            <a:r>
              <a:rPr lang="en-US" sz="1600" noProof="0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“Harnessing the Power of Large Language Models for Materials Science and Engineering”</a:t>
            </a:r>
          </a:p>
          <a:p>
            <a:pPr marL="9525" lvl="1" indent="0" algn="just">
              <a:buNone/>
            </a:pPr>
            <a:endParaRPr lang="en-US" sz="1600" b="1" noProof="0" dirty="0">
              <a:effectLst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9525" lvl="1" indent="0" algn="just">
              <a:buNone/>
            </a:pPr>
            <a:r>
              <a:rPr lang="fr-FR" sz="1600" b="1" dirty="0"/>
              <a:t>Friday April, 25 – </a:t>
            </a:r>
            <a:r>
              <a:rPr lang="fr-FR" sz="1600" b="1" dirty="0" err="1"/>
              <a:t>Afternoon</a:t>
            </a:r>
            <a:r>
              <a:rPr lang="fr-FR" sz="1600" b="1" dirty="0"/>
              <a:t> </a:t>
            </a:r>
            <a:endParaRPr lang="en-US" sz="1600" b="1" dirty="0"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295275" lvl="1" indent="-285750" algn="just"/>
            <a:r>
              <a:rPr lang="en-US" sz="1600" b="1" dirty="0">
                <a:ea typeface="Arial" panose="020B0604020202020204" pitchFamily="34" charset="0"/>
                <a:cs typeface="Times New Roman" panose="02020603050405020304" pitchFamily="18" charset="0"/>
              </a:rPr>
              <a:t>Open discussions </a:t>
            </a:r>
          </a:p>
          <a:p>
            <a:pPr marL="295275" lvl="1" indent="-285750" algn="just"/>
            <a:r>
              <a:rPr lang="en-US" sz="1600" b="1" dirty="0">
                <a:ea typeface="Arial" panose="020B0604020202020204" pitchFamily="34" charset="0"/>
                <a:cs typeface="Times New Roman" panose="02020603050405020304" pitchFamily="18" charset="0"/>
              </a:rPr>
              <a:t>Wrap-up meeting</a:t>
            </a:r>
            <a:endParaRPr lang="en-US" sz="1600" dirty="0"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9525" lvl="1" indent="0" algn="just">
              <a:buNone/>
            </a:pPr>
            <a:endParaRPr lang="en-US" sz="1800" b="1" noProof="0" dirty="0">
              <a:effectLst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12114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404</Words>
  <Application>Microsoft Macintosh PowerPoint</Application>
  <PresentationFormat>Grand écran</PresentationFormat>
  <Paragraphs>74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Totemic Training school</vt:lpstr>
      <vt:lpstr>Totemic Session Planning</vt:lpstr>
      <vt:lpstr>Session titles</vt:lpstr>
      <vt:lpstr>Session titles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David Lacroix</dc:creator>
  <cp:lastModifiedBy>David Lacroix</cp:lastModifiedBy>
  <cp:revision>16</cp:revision>
  <dcterms:created xsi:type="dcterms:W3CDTF">2024-11-14T08:18:04Z</dcterms:created>
  <dcterms:modified xsi:type="dcterms:W3CDTF">2025-03-14T08:11:46Z</dcterms:modified>
</cp:coreProperties>
</file>